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67" r:id="rId2"/>
    <p:sldId id="269" r:id="rId3"/>
    <p:sldId id="294" r:id="rId4"/>
    <p:sldId id="295" r:id="rId5"/>
    <p:sldId id="307" r:id="rId6"/>
    <p:sldId id="309" r:id="rId7"/>
    <p:sldId id="285" r:id="rId8"/>
    <p:sldId id="296" r:id="rId9"/>
    <p:sldId id="300" r:id="rId10"/>
    <p:sldId id="301" r:id="rId11"/>
    <p:sldId id="302" r:id="rId12"/>
    <p:sldId id="303" r:id="rId13"/>
    <p:sldId id="304" r:id="rId14"/>
    <p:sldId id="305" r:id="rId15"/>
    <p:sldId id="306" r:id="rId16"/>
    <p:sldId id="276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E7C655-1102-4F2E-8C23-67EF922792EE}" v="10" dt="2019-06-05T09:43:56.7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952" autoAdjust="0"/>
  </p:normalViewPr>
  <p:slideViewPr>
    <p:cSldViewPr snapToGrid="0">
      <p:cViewPr varScale="1">
        <p:scale>
          <a:sx n="66" d="100"/>
          <a:sy n="66" d="100"/>
        </p:scale>
        <p:origin x="130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FA5B39-128D-4358-9346-21C30304B329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A8A83F-6C71-4CF4-8A88-DD5246BC8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20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28174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3526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0195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0962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5907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9425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899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096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9272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62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5193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1749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830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719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161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372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64C87-135D-44FD-A144-2B64926111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E59AD9-5F0A-4AE7-BAA9-F817C9CC4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BFBD0F-3EFB-4411-BD80-33CEB9B9B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2AE3CB-B383-4E3C-A567-85D5789B8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3E8A78-68EB-460F-8816-C4FF7B2E8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412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D8C89-83C6-4844-B936-0884CD66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80CF228-65EC-42CD-9C55-7857F709D2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08192F-241B-4B89-9982-01B37FED4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76188A-991B-4236-9576-11ACE7656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CF90EC-F513-41DF-AEB2-A733745E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8476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633DA8A-1C89-4C7F-BC24-9E89377CB0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C2D0390-CF92-473E-9EE4-C6130246CC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C59E91-2FE3-446D-A24B-B9C9ED34E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972008-FB33-4C4C-AA2A-4BBA8B0EF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0FB01D-C19C-4B47-B0A7-B5FB126DC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37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52E823-6C2A-41A4-9CFE-0D1113887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4FCFF8-3C2B-4BDB-BD6B-E077322D4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C17E06-8E05-4888-A85C-01C24326B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052CB0-E27D-4A9B-8CDE-47C74162D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99B23C-BB9D-47E5-8201-001F9EEFF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6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8921B-E921-4B27-A9DA-A3C0679AB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B112BD-A2DB-4DC2-BECF-48AB49AF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ED6D1D-8F66-4D51-BACD-95D36A27A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EF34DA-9E6C-4DE7-9484-8D606E72C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C77888-4128-47AC-AE73-062094919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180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CE95E9-9A78-4BAB-93EE-5372D1A80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5DD071-1E20-47C6-B7AB-DB2D1D2D2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E209AC-4547-4AA1-9EFC-572483C308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0CB5BD-6BB5-4897-84B9-315B32123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97C1FE-F0B5-45D9-B6B1-DB2B82D39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72EA07-225A-4C11-A4E5-DEFF3D725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279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9114A-C7DF-433B-8099-5FF0E47D5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67AE7B-D35D-478F-8A39-DA0703ED1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878FEC-E29E-4DE1-B42B-439BB295D7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FF9F2B-2EBA-4D81-BAAE-DF2FD00AA0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AB00F80-5EE8-416C-A346-74FF8AD649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9F4DAE-00F2-49FB-83FF-CD5DB939F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23FD3F-BC08-4789-BB7B-B88D405A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D44E9AB-2A2F-48E6-9374-E5639BE8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272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BCEC17-F672-4216-B97D-DA26FD5AE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2EF487-E4AA-4522-80B5-4AA68C406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9009815-9821-4B36-841D-CF24A5DB4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A5A065-BAD1-4A92-BBF8-CD74CCE1B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056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D062D25-E940-4810-B33A-2865443FA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4D687B7-82AD-47C1-8FF6-D0304F60C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5EB3CC-25CB-413D-BC70-E88F26EE0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118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84955-CFC6-4847-9A6A-5619057E5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10522-1D91-4793-9A37-56E7F5BAF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3544CD-2DBA-4B23-8DA7-4A0A7C711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F97E00-D0C3-4E06-8019-2F72294D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C702EE-9A8D-4535-9B34-157A69E3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09A006-3454-4439-9DBE-6C1A2C31B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987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DE7CEF-23FF-4AE9-A68A-ED0C25AEA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2020D2-A78E-48D7-B334-1FB3DAC142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9BD99F-9E73-4D95-BE46-00C9C9F82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46D6A3-DEA4-4725-83BE-17B07E5B1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95925C-8980-4CBB-AEEB-311F84501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A4EC95-3E84-471F-9A57-10DDCC5B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030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7F8867-2A30-4A85-A720-5E943EF0E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8B5C1C-7354-4C56-81D8-82359B28A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72213D-E98A-40B4-BD2B-9B620E9815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A821D3-D538-497C-8E80-9A4AAD9AC8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821E78-B1EF-48C1-894B-BAE8D54449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8466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584690" y="1715493"/>
            <a:ext cx="7017607" cy="32821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 </a:t>
            </a:r>
            <a:r>
              <a:rPr lang="en-US" altLang="ko-KR" sz="6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&amp;</a:t>
            </a:r>
            <a:r>
              <a:rPr lang="ko-KR" altLang="en-US" sz="6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6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Yolo</a:t>
            </a:r>
            <a:endParaRPr lang="en-US" altLang="ko-KR" sz="6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32134" y="5080460"/>
            <a:ext cx="39164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산업보안학과 임채원</a:t>
            </a:r>
            <a:endParaRPr lang="en-US" altLang="ko-KR" sz="30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산업보안학과 최병준</a:t>
            </a:r>
            <a:endParaRPr lang="ko-KR" altLang="en-US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62F385-41C8-4571-9885-70ADFEFEA72C}"/>
              </a:ext>
            </a:extLst>
          </p:cNvPr>
          <p:cNvSpPr txBox="1"/>
          <p:nvPr/>
        </p:nvSpPr>
        <p:spPr>
          <a:xfrm>
            <a:off x="8428544" y="548719"/>
            <a:ext cx="30123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20/02/16</a:t>
            </a:r>
          </a:p>
          <a:p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학부연구생 발표</a:t>
            </a:r>
            <a:endParaRPr lang="ko-KR" altLang="en-US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7642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672CF812-E3ED-4053-A3A2-6BA46A70CF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788" b="46837"/>
          <a:stretch/>
        </p:blipFill>
        <p:spPr>
          <a:xfrm>
            <a:off x="1118050" y="1768699"/>
            <a:ext cx="3927231" cy="36458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9D6325-E37C-4EEC-88FE-BC8E286D2C79}"/>
              </a:ext>
            </a:extLst>
          </p:cNvPr>
          <p:cNvSpPr txBox="1"/>
          <p:nvPr/>
        </p:nvSpPr>
        <p:spPr>
          <a:xfrm>
            <a:off x="5146432" y="1797784"/>
            <a:ext cx="595532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#</a:t>
            </a:r>
            <a:r>
              <a:rPr lang="ko-KR" altLang="en-US" sz="2000" dirty="0"/>
              <a:t>음식을 했을 때 주로 같이 나오는 사진 </a:t>
            </a:r>
            <a:r>
              <a:rPr lang="en-US" altLang="ko-KR" sz="2000" dirty="0"/>
              <a:t>: </a:t>
            </a:r>
            <a:r>
              <a:rPr lang="ko-KR" altLang="en-US" sz="2000" dirty="0">
                <a:solidFill>
                  <a:srgbClr val="FF0000"/>
                </a:solidFill>
              </a:rPr>
              <a:t>셀카</a:t>
            </a:r>
            <a:r>
              <a:rPr lang="en-US" altLang="ko-KR" sz="2000" dirty="0">
                <a:solidFill>
                  <a:srgbClr val="FF0000"/>
                </a:solidFill>
              </a:rPr>
              <a:t>,   </a:t>
            </a:r>
            <a:r>
              <a:rPr lang="ko-KR" altLang="en-US" sz="2000" dirty="0">
                <a:solidFill>
                  <a:srgbClr val="FF0000"/>
                </a:solidFill>
              </a:rPr>
              <a:t>고양이</a:t>
            </a:r>
            <a:r>
              <a:rPr lang="en-US" altLang="ko-KR" sz="2000" dirty="0">
                <a:solidFill>
                  <a:srgbClr val="FF0000"/>
                </a:solidFill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</a:rPr>
              <a:t>개</a:t>
            </a:r>
            <a:r>
              <a:rPr lang="en-US" altLang="ko-KR" sz="2000" dirty="0">
                <a:solidFill>
                  <a:srgbClr val="FF0000"/>
                </a:solidFill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</a:rPr>
              <a:t>식당 내부</a:t>
            </a:r>
            <a:endParaRPr lang="en-US" altLang="ko-KR" sz="2000" dirty="0">
              <a:solidFill>
                <a:srgbClr val="FF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ko-KR" altLang="en-US" sz="2000" dirty="0">
                <a:sym typeface="Wingdings" panose="05000000000000000000" pitchFamily="2" charset="2"/>
              </a:rPr>
              <a:t>음식 사진만 구별해서 추출하기엔 음식 자체의 종류 별 라벨링이 힘드므로 </a:t>
            </a:r>
            <a:r>
              <a:rPr lang="ko-KR" altLang="en-US" sz="2000" dirty="0"/>
              <a:t>셀카</a:t>
            </a:r>
            <a:r>
              <a:rPr lang="en-US" altLang="ko-KR" sz="2000" dirty="0"/>
              <a:t>, </a:t>
            </a:r>
            <a:r>
              <a:rPr lang="ko-KR" altLang="en-US" sz="2000" dirty="0"/>
              <a:t>고양이</a:t>
            </a:r>
            <a:r>
              <a:rPr lang="en-US" altLang="ko-KR" sz="2000" dirty="0"/>
              <a:t>, </a:t>
            </a:r>
            <a:r>
              <a:rPr lang="ko-KR" altLang="en-US" sz="2000" dirty="0"/>
              <a:t>개</a:t>
            </a:r>
            <a:r>
              <a:rPr lang="en-US" altLang="ko-KR" sz="2000" dirty="0"/>
              <a:t>,  </a:t>
            </a:r>
            <a:r>
              <a:rPr lang="ko-KR" altLang="en-US" sz="2000" dirty="0"/>
              <a:t>식당 내부의 사진을 제외하기로 함</a:t>
            </a:r>
            <a:endParaRPr lang="en-US" altLang="ko-KR" sz="2000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ko-KR" altLang="en-US" sz="2000" dirty="0" err="1"/>
              <a:t>크롤러를</a:t>
            </a:r>
            <a:r>
              <a:rPr lang="ko-KR" altLang="en-US" sz="2000" dirty="0"/>
              <a:t> 사용해 </a:t>
            </a:r>
            <a:r>
              <a:rPr lang="en-US" altLang="ko-KR" sz="2000" dirty="0"/>
              <a:t>#</a:t>
            </a:r>
            <a:r>
              <a:rPr lang="ko-KR" altLang="en-US" sz="2000" dirty="0"/>
              <a:t>얼굴</a:t>
            </a:r>
            <a:r>
              <a:rPr lang="en-US" altLang="ko-KR" sz="2000" dirty="0"/>
              <a:t>, #</a:t>
            </a:r>
            <a:r>
              <a:rPr lang="ko-KR" altLang="en-US" sz="2000" dirty="0" err="1"/>
              <a:t>댕스타그램</a:t>
            </a:r>
            <a:r>
              <a:rPr lang="en-US" altLang="ko-KR" sz="2000" dirty="0"/>
              <a:t>, #</a:t>
            </a:r>
            <a:r>
              <a:rPr lang="ko-KR" altLang="en-US" sz="2000" dirty="0" err="1"/>
              <a:t>반려묘</a:t>
            </a:r>
            <a:r>
              <a:rPr lang="en-US" altLang="ko-KR" sz="2000" dirty="0"/>
              <a:t>, #</a:t>
            </a:r>
            <a:r>
              <a:rPr lang="ko-KR" altLang="en-US" sz="2000" dirty="0"/>
              <a:t>카페의자</a:t>
            </a:r>
            <a:r>
              <a:rPr lang="en-US" altLang="ko-KR" sz="2000" dirty="0"/>
              <a:t>, #</a:t>
            </a:r>
            <a:r>
              <a:rPr lang="ko-KR" altLang="en-US" sz="2000" dirty="0" err="1"/>
              <a:t>카페식탁</a:t>
            </a:r>
            <a:r>
              <a:rPr lang="ko-KR" altLang="en-US" sz="2000" dirty="0"/>
              <a:t> </a:t>
            </a:r>
            <a:r>
              <a:rPr lang="en-US" altLang="ko-KR" sz="2000" dirty="0"/>
              <a:t>(</a:t>
            </a:r>
            <a:r>
              <a:rPr lang="ko-KR" altLang="en-US" sz="2000" dirty="0"/>
              <a:t>주로 식당 내부를 찍을 땐 의자</a:t>
            </a:r>
            <a:r>
              <a:rPr lang="en-US" altLang="ko-KR" sz="2000" dirty="0"/>
              <a:t>, </a:t>
            </a:r>
            <a:r>
              <a:rPr lang="ko-KR" altLang="en-US" sz="2000" dirty="0"/>
              <a:t>식탁이 잘 나옴 </a:t>
            </a:r>
            <a:r>
              <a:rPr lang="en-US" altLang="ko-KR" sz="2000" dirty="0"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ym typeface="Wingdings" panose="05000000000000000000" pitchFamily="2" charset="2"/>
              </a:rPr>
              <a:t>사진에 의자와 식탁의 점수가 높을 경우 제외</a:t>
            </a:r>
            <a:r>
              <a:rPr lang="en-US" altLang="ko-KR" sz="2000" dirty="0">
                <a:sym typeface="Wingdings" panose="05000000000000000000" pitchFamily="2" charset="2"/>
              </a:rPr>
              <a:t>) </a:t>
            </a:r>
            <a:r>
              <a:rPr lang="ko-KR" altLang="en-US" sz="2000" dirty="0">
                <a:sym typeface="Wingdings" panose="05000000000000000000" pitchFamily="2" charset="2"/>
              </a:rPr>
              <a:t>해시태그의 </a:t>
            </a:r>
            <a:r>
              <a:rPr lang="en-US" altLang="ko-KR" sz="2000" dirty="0">
                <a:sym typeface="Wingdings" panose="05000000000000000000" pitchFamily="2" charset="2"/>
              </a:rPr>
              <a:t>100</a:t>
            </a:r>
            <a:r>
              <a:rPr lang="ko-KR" altLang="en-US" sz="2000" dirty="0">
                <a:sym typeface="Wingdings" panose="05000000000000000000" pitchFamily="2" charset="2"/>
              </a:rPr>
              <a:t>개 </a:t>
            </a:r>
            <a:r>
              <a:rPr lang="ko-KR" altLang="en-US" sz="2000" dirty="0" err="1">
                <a:sym typeface="Wingdings" panose="05000000000000000000" pitchFamily="2" charset="2"/>
              </a:rPr>
              <a:t>게시글들의</a:t>
            </a:r>
            <a:r>
              <a:rPr lang="ko-KR" altLang="en-US" sz="2000" dirty="0">
                <a:sym typeface="Wingdings" panose="05000000000000000000" pitchFamily="2" charset="2"/>
              </a:rPr>
              <a:t> 사진을 가져옴</a:t>
            </a:r>
            <a:endParaRPr lang="en-US" altLang="ko-KR" sz="2000" dirty="0"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altLang="ko-KR" sz="2000" dirty="0" err="1">
                <a:sym typeface="Wingdings" panose="05000000000000000000" pitchFamily="2" charset="2"/>
              </a:rPr>
              <a:t>Labelimg</a:t>
            </a:r>
            <a:r>
              <a:rPr lang="ko-KR" altLang="en-US" sz="2000" dirty="0">
                <a:sym typeface="Wingdings" panose="05000000000000000000" pitchFamily="2" charset="2"/>
              </a:rPr>
              <a:t> 를 사용해 각 사진들 </a:t>
            </a:r>
            <a:r>
              <a:rPr lang="ko-KR" altLang="en-US" sz="2000" dirty="0" err="1">
                <a:sym typeface="Wingdings" panose="05000000000000000000" pitchFamily="2" charset="2"/>
              </a:rPr>
              <a:t>라벨링</a:t>
            </a:r>
            <a:endParaRPr lang="en-US" altLang="ko-KR" sz="2000" dirty="0"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altLang="ko-KR" sz="2000" dirty="0">
                <a:sym typeface="Wingdings" panose="05000000000000000000" pitchFamily="2" charset="2"/>
              </a:rPr>
              <a:t>Face</a:t>
            </a:r>
            <a:r>
              <a:rPr lang="ko-KR" altLang="en-US" sz="2000" dirty="0">
                <a:sym typeface="Wingdings" panose="05000000000000000000" pitchFamily="2" charset="2"/>
              </a:rPr>
              <a:t>의 경우</a:t>
            </a:r>
            <a:r>
              <a:rPr lang="en-US" altLang="ko-KR" sz="2000" dirty="0"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sym typeface="Wingdings" panose="05000000000000000000" pitchFamily="2" charset="2"/>
              </a:rPr>
              <a:t>반만 나오거나 </a:t>
            </a:r>
            <a:r>
              <a:rPr lang="ko-KR" altLang="en-US" sz="2000" dirty="0" err="1">
                <a:sym typeface="Wingdings" panose="05000000000000000000" pitchFamily="2" charset="2"/>
              </a:rPr>
              <a:t>거울셀카의</a:t>
            </a:r>
            <a:r>
              <a:rPr lang="ko-KR" altLang="en-US" sz="2000" dirty="0">
                <a:sym typeface="Wingdings" panose="05000000000000000000" pitchFamily="2" charset="2"/>
              </a:rPr>
              <a:t> 비중도 높아서 </a:t>
            </a:r>
            <a:r>
              <a:rPr lang="en-US" altLang="ko-KR" sz="2000" dirty="0">
                <a:sym typeface="Wingdings" panose="05000000000000000000" pitchFamily="2" charset="2"/>
              </a:rPr>
              <a:t>face, </a:t>
            </a:r>
            <a:r>
              <a:rPr lang="en-US" altLang="ko-KR" sz="2000" dirty="0" err="1">
                <a:sym typeface="Wingdings" panose="05000000000000000000" pitchFamily="2" charset="2"/>
              </a:rPr>
              <a:t>half_face</a:t>
            </a:r>
            <a:r>
              <a:rPr lang="en-US" altLang="ko-KR" sz="2000" dirty="0">
                <a:sym typeface="Wingdings" panose="05000000000000000000" pitchFamily="2" charset="2"/>
              </a:rPr>
              <a:t>, </a:t>
            </a:r>
            <a:r>
              <a:rPr lang="en-US" altLang="ko-KR" sz="2000" dirty="0" err="1">
                <a:sym typeface="Wingdings" panose="05000000000000000000" pitchFamily="2" charset="2"/>
              </a:rPr>
              <a:t>phone_face</a:t>
            </a:r>
            <a:r>
              <a:rPr lang="ko-KR" altLang="en-US" sz="2000" dirty="0">
                <a:sym typeface="Wingdings" panose="05000000000000000000" pitchFamily="2" charset="2"/>
              </a:rPr>
              <a:t>로 세분화</a:t>
            </a:r>
            <a:endParaRPr lang="en-US" altLang="ko-KR" sz="2000" dirty="0"/>
          </a:p>
          <a:p>
            <a:pPr marL="342900" indent="-342900">
              <a:buFont typeface="Wingdings" panose="05000000000000000000" pitchFamily="2" charset="2"/>
              <a:buChar char="à"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557139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pic>
        <p:nvPicPr>
          <p:cNvPr id="4" name="그림 3" descr="검은색, 화면, 모니터, 앉아있는이(가) 표시된 사진&#10;&#10;자동 생성된 설명">
            <a:extLst>
              <a:ext uri="{FF2B5EF4-FFF2-40B4-BE49-F238E27FC236}">
                <a16:creationId xmlns:a16="http://schemas.microsoft.com/office/drawing/2014/main" id="{2502D90D-4E2D-4F09-9AA7-B3CA27B416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752" y="2418652"/>
            <a:ext cx="1960171" cy="2531887"/>
          </a:xfrm>
          <a:prstGeom prst="rect">
            <a:avLst/>
          </a:prstGeom>
        </p:spPr>
      </p:pic>
      <p:pic>
        <p:nvPicPr>
          <p:cNvPr id="9" name="그림 8" descr="검은색, 앉아있는, 쥐고있는, 빨간색이(가) 표시된 사진&#10;&#10;자동 생성된 설명">
            <a:extLst>
              <a:ext uri="{FF2B5EF4-FFF2-40B4-BE49-F238E27FC236}">
                <a16:creationId xmlns:a16="http://schemas.microsoft.com/office/drawing/2014/main" id="{697FC2B2-C26E-4BD3-9A97-C46C6234B3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393" y="2416434"/>
            <a:ext cx="3566352" cy="16843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AD3C2-CB4B-44A8-8E9C-B59EEF697EC3}"/>
              </a:ext>
            </a:extLst>
          </p:cNvPr>
          <p:cNvSpPr txBox="1"/>
          <p:nvPr/>
        </p:nvSpPr>
        <p:spPr>
          <a:xfrm>
            <a:off x="8289884" y="2781019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FF00"/>
                </a:solidFill>
                <a:highlight>
                  <a:srgbClr val="000000"/>
                </a:highlight>
              </a:rPr>
              <a:t>사진들 경로 저장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D3ED36D4-CA1A-4748-8403-C7860072F39F}"/>
              </a:ext>
            </a:extLst>
          </p:cNvPr>
          <p:cNvCxnSpPr/>
          <p:nvPr/>
        </p:nvCxnSpPr>
        <p:spPr>
          <a:xfrm flipV="1">
            <a:off x="4333400" y="3481754"/>
            <a:ext cx="1195754" cy="867508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0ECB383-067B-4E55-BF4F-464234D36D0A}"/>
              </a:ext>
            </a:extLst>
          </p:cNvPr>
          <p:cNvSpPr txBox="1"/>
          <p:nvPr/>
        </p:nvSpPr>
        <p:spPr>
          <a:xfrm>
            <a:off x="6560784" y="2541129"/>
            <a:ext cx="1859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FF00"/>
                </a:solidFill>
              </a:rPr>
              <a:t>총 </a:t>
            </a:r>
            <a:r>
              <a:rPr lang="en-US" altLang="ko-KR" dirty="0">
                <a:solidFill>
                  <a:srgbClr val="FFFF00"/>
                </a:solidFill>
              </a:rPr>
              <a:t>7</a:t>
            </a:r>
            <a:r>
              <a:rPr lang="ko-KR" altLang="en-US" dirty="0">
                <a:solidFill>
                  <a:srgbClr val="FFFF00"/>
                </a:solidFill>
              </a:rPr>
              <a:t>개의 클래스</a:t>
            </a:r>
          </a:p>
        </p:txBody>
      </p:sp>
    </p:spTree>
    <p:extLst>
      <p:ext uri="{BB962C8B-B14F-4D97-AF65-F5344CB8AC3E}">
        <p14:creationId xmlns:p14="http://schemas.microsoft.com/office/powerpoint/2010/main" val="278778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205691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pic>
        <p:nvPicPr>
          <p:cNvPr id="4" name="그림 3" descr="사진, 검은색, 화면, 하얀색이(가) 표시된 사진&#10;&#10;자동 생성된 설명">
            <a:extLst>
              <a:ext uri="{FF2B5EF4-FFF2-40B4-BE49-F238E27FC236}">
                <a16:creationId xmlns:a16="http://schemas.microsoft.com/office/drawing/2014/main" id="{40C82F12-B4AA-48D2-A527-C77C98564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333" y="1828928"/>
            <a:ext cx="2946053" cy="2236817"/>
          </a:xfrm>
          <a:prstGeom prst="rect">
            <a:avLst/>
          </a:prstGeom>
        </p:spPr>
      </p:pic>
      <p:pic>
        <p:nvPicPr>
          <p:cNvPr id="9" name="그림 8" descr="검은색, 시계, 화면, 방이(가) 표시된 사진&#10;&#10;자동 생성된 설명">
            <a:extLst>
              <a:ext uri="{FF2B5EF4-FFF2-40B4-BE49-F238E27FC236}">
                <a16:creationId xmlns:a16="http://schemas.microsoft.com/office/drawing/2014/main" id="{C528D53C-9DC9-4854-84CC-A437418B10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59" y="1807067"/>
            <a:ext cx="3181581" cy="23400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B03C26-BB60-4AF3-8502-0F241BE8DC58}"/>
              </a:ext>
            </a:extLst>
          </p:cNvPr>
          <p:cNvSpPr txBox="1"/>
          <p:nvPr/>
        </p:nvSpPr>
        <p:spPr>
          <a:xfrm>
            <a:off x="2555954" y="4544675"/>
            <a:ext cx="65763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Yolo</a:t>
            </a:r>
            <a:r>
              <a:rPr lang="ko-KR" altLang="en-US" dirty="0"/>
              <a:t> </a:t>
            </a:r>
            <a:r>
              <a:rPr lang="en-US" altLang="ko-KR" dirty="0"/>
              <a:t>v3</a:t>
            </a:r>
            <a:r>
              <a:rPr lang="ko-KR" altLang="en-US" dirty="0"/>
              <a:t> 의 </a:t>
            </a:r>
            <a:r>
              <a:rPr lang="en-US" altLang="ko-KR" dirty="0"/>
              <a:t>layer</a:t>
            </a:r>
            <a:r>
              <a:rPr lang="ko-KR" altLang="en-US" dirty="0"/>
              <a:t>들을 정의해 놓은 </a:t>
            </a:r>
            <a:r>
              <a:rPr lang="en-US" altLang="ko-KR" dirty="0"/>
              <a:t>yolov3.cfg </a:t>
            </a:r>
            <a:r>
              <a:rPr lang="ko-KR" altLang="en-US" dirty="0"/>
              <a:t>파일 수정</a:t>
            </a:r>
            <a:endParaRPr lang="en-US" altLang="ko-KR" dirty="0"/>
          </a:p>
          <a:p>
            <a:r>
              <a:rPr lang="en-US" altLang="ko-KR" dirty="0"/>
              <a:t>Classes = 7</a:t>
            </a:r>
          </a:p>
          <a:p>
            <a:r>
              <a:rPr lang="en-US" altLang="ko-KR" dirty="0"/>
              <a:t>Filters = 3*(5+7) = 36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70432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205691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B03C26-BB60-4AF3-8502-0F241BE8DC58}"/>
              </a:ext>
            </a:extLst>
          </p:cNvPr>
          <p:cNvSpPr txBox="1"/>
          <p:nvPr/>
        </p:nvSpPr>
        <p:spPr>
          <a:xfrm>
            <a:off x="2805331" y="3987415"/>
            <a:ext cx="6576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Train </a:t>
            </a:r>
            <a:r>
              <a:rPr lang="ko-KR" altLang="en-US" dirty="0"/>
              <a:t>코드 수정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/>
              <a:t>맨 처음 학습 데이터를 가져올 때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/>
              <a:t>데이터의 양이 기존의 </a:t>
            </a:r>
            <a:r>
              <a:rPr lang="en-US" altLang="ko-KR" dirty="0"/>
              <a:t>coco</a:t>
            </a:r>
            <a:r>
              <a:rPr lang="ko-KR" altLang="en-US" dirty="0"/>
              <a:t>에 비해서는 적으므로 세대 늘림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/>
              <a:t>그 외 </a:t>
            </a:r>
            <a:r>
              <a:rPr lang="en-US" altLang="ko-KR" dirty="0"/>
              <a:t>coco</a:t>
            </a:r>
            <a:r>
              <a:rPr lang="ko-KR" altLang="en-US" dirty="0"/>
              <a:t>에 맞춰진 부분들 수정 </a:t>
            </a:r>
            <a:r>
              <a:rPr lang="en-US" altLang="ko-KR" dirty="0"/>
              <a:t>(</a:t>
            </a:r>
            <a:r>
              <a:rPr lang="ko-KR" altLang="en-US" dirty="0"/>
              <a:t>주로 경로</a:t>
            </a:r>
            <a:r>
              <a:rPr lang="en-US" altLang="ko-KR" dirty="0"/>
              <a:t> </a:t>
            </a:r>
            <a:r>
              <a:rPr lang="ko-KR" altLang="en-US" dirty="0"/>
              <a:t>수정</a:t>
            </a:r>
            <a:r>
              <a:rPr lang="en-US" altLang="ko-KR" dirty="0"/>
              <a:t>)</a:t>
            </a:r>
          </a:p>
        </p:txBody>
      </p:sp>
      <p:pic>
        <p:nvPicPr>
          <p:cNvPr id="19" name="그림 18" descr="앉아있는, 테이블, 모니터, 컴퓨터이(가) 표시된 사진&#10;&#10;자동 생성된 설명">
            <a:extLst>
              <a:ext uri="{FF2B5EF4-FFF2-40B4-BE49-F238E27FC236}">
                <a16:creationId xmlns:a16="http://schemas.microsoft.com/office/drawing/2014/main" id="{FF8D52A9-D079-414F-9AE4-83F74D4B74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080" y="2156254"/>
            <a:ext cx="9304826" cy="15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89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205691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B03C26-BB60-4AF3-8502-0F241BE8DC58}"/>
              </a:ext>
            </a:extLst>
          </p:cNvPr>
          <p:cNvSpPr txBox="1"/>
          <p:nvPr/>
        </p:nvSpPr>
        <p:spPr>
          <a:xfrm>
            <a:off x="2805330" y="4638562"/>
            <a:ext cx="6576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detect </a:t>
            </a:r>
            <a:r>
              <a:rPr lang="ko-KR" altLang="en-US" dirty="0"/>
              <a:t>코드 수정</a:t>
            </a:r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여기도 이제 데이터 가져올 때의 경로들 수정해주기</a:t>
            </a:r>
            <a:endParaRPr lang="en-US" altLang="ko-KR" dirty="0"/>
          </a:p>
        </p:txBody>
      </p:sp>
      <p:pic>
        <p:nvPicPr>
          <p:cNvPr id="4" name="그림 3" descr="앉아있는, 모니터, 테이블, 화면이(가) 표시된 사진&#10;&#10;자동 생성된 설명">
            <a:extLst>
              <a:ext uri="{FF2B5EF4-FFF2-40B4-BE49-F238E27FC236}">
                <a16:creationId xmlns:a16="http://schemas.microsoft.com/office/drawing/2014/main" id="{A94B96BD-3CFC-4F26-AE24-FF2B4BB63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50" y="1799808"/>
            <a:ext cx="10874682" cy="26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838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205691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4. 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향후 계획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706342-7C53-4BC0-ABD7-7F55F65431D9}"/>
              </a:ext>
            </a:extLst>
          </p:cNvPr>
          <p:cNvSpPr txBox="1"/>
          <p:nvPr/>
        </p:nvSpPr>
        <p:spPr>
          <a:xfrm>
            <a:off x="2410434" y="1339625"/>
            <a:ext cx="7366119" cy="47663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피드백에 대한 </a:t>
            </a: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TODO 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리스트 수정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Dataset 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완성 및 코드 오류 해결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음식 유무 판단 알고리즘 구현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색검출 알고리즘 </a:t>
            </a: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초록 </a:t>
            </a: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vs 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노랑</a:t>
            </a: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) 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선택 및 구현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한국</a:t>
            </a: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홍콩 비만율에 대한 자료 수집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의미있는 데이터 추출을 위한 아이디어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3555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031586" y="2801403"/>
            <a:ext cx="8123815" cy="12551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들어주셔서</a:t>
            </a:r>
            <a:r>
              <a:rPr lang="ko-KR" altLang="en-US" sz="6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감사합니다</a:t>
            </a:r>
            <a:r>
              <a:rPr lang="en-US" altLang="ko-KR" sz="6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.</a:t>
            </a: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A18751-7212-47A3-B979-3D4096F2A279}"/>
              </a:ext>
            </a:extLst>
          </p:cNvPr>
          <p:cNvSpPr txBox="1"/>
          <p:nvPr/>
        </p:nvSpPr>
        <p:spPr>
          <a:xfrm>
            <a:off x="7732134" y="5080460"/>
            <a:ext cx="37818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산업보안학과 임채원</a:t>
            </a:r>
            <a:endParaRPr lang="en-US" altLang="ko-KR" sz="30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산업보안학과 최병준</a:t>
            </a:r>
            <a:endParaRPr lang="ko-KR" altLang="en-US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4242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56735" y="640225"/>
            <a:ext cx="2669062" cy="10970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6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INDEX</a:t>
            </a: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15FE62-605F-4889-AF87-E9A175C0B1FE}"/>
              </a:ext>
            </a:extLst>
          </p:cNvPr>
          <p:cNvSpPr txBox="1"/>
          <p:nvPr/>
        </p:nvSpPr>
        <p:spPr>
          <a:xfrm>
            <a:off x="3383232" y="2388715"/>
            <a:ext cx="5420523" cy="2773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 DO LIST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000" err="1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크롤링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속도 개선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3000" dirty="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Yolo v3 –</a:t>
            </a:r>
            <a:r>
              <a:rPr lang="ko-KR" altLang="en-US" sz="3000" dirty="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음식</a:t>
            </a:r>
            <a:r>
              <a:rPr lang="en-US" altLang="ko-KR" sz="3000" dirty="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/</a:t>
            </a:r>
            <a:r>
              <a:rPr lang="ko-KR" altLang="en-US" sz="3000" err="1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비음식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구별</a:t>
            </a:r>
            <a:endParaRPr lang="en-US" altLang="ko-KR" sz="30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향후 계획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8303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406BFA2-D3CD-432E-82D9-8C7181F8F351}"/>
              </a:ext>
            </a:extLst>
          </p:cNvPr>
          <p:cNvSpPr/>
          <p:nvPr/>
        </p:nvSpPr>
        <p:spPr>
          <a:xfrm>
            <a:off x="1006771" y="712382"/>
            <a:ext cx="3715698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1. TO DO LIST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7603C6-F777-4618-9BAB-7F4640D13817}"/>
              </a:ext>
            </a:extLst>
          </p:cNvPr>
          <p:cNvSpPr txBox="1"/>
          <p:nvPr/>
        </p:nvSpPr>
        <p:spPr>
          <a:xfrm>
            <a:off x="3383232" y="2499596"/>
            <a:ext cx="3809697" cy="13880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 DO list 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넣고 설명</a:t>
            </a:r>
            <a:endParaRPr lang="en-US" altLang="ko-KR" sz="30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752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406BFA2-D3CD-432E-82D9-8C7181F8F351}"/>
              </a:ext>
            </a:extLst>
          </p:cNvPr>
          <p:cNvSpPr/>
          <p:nvPr/>
        </p:nvSpPr>
        <p:spPr>
          <a:xfrm>
            <a:off x="1006771" y="712382"/>
            <a:ext cx="5949614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2. 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 속도 개선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FCCD88-A127-4733-8401-13B1FC67B1C5}"/>
              </a:ext>
            </a:extLst>
          </p:cNvPr>
          <p:cNvSpPr txBox="1"/>
          <p:nvPr/>
        </p:nvSpPr>
        <p:spPr>
          <a:xfrm>
            <a:off x="2912719" y="1703328"/>
            <a:ext cx="5691943" cy="695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Chrome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에서 설정 할 수 있는 값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6C15A9-F7C9-4ED2-A7B0-947AC47C149A}"/>
              </a:ext>
            </a:extLst>
          </p:cNvPr>
          <p:cNvSpPr txBox="1"/>
          <p:nvPr/>
        </p:nvSpPr>
        <p:spPr>
          <a:xfrm>
            <a:off x="4913039" y="2796510"/>
            <a:ext cx="2360909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Cookies</a:t>
            </a:r>
          </a:p>
          <a:p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Images</a:t>
            </a:r>
          </a:p>
          <a:p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Javascript</a:t>
            </a:r>
          </a:p>
          <a:p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Plugins</a:t>
            </a:r>
          </a:p>
          <a:p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…</a:t>
            </a:r>
          </a:p>
          <a:p>
            <a:endParaRPr kumimoji="1" lang="en-US" altLang="ko-KR" sz="2500" b="1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약 </a:t>
            </a:r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25</a:t>
            </a:r>
            <a:r>
              <a:rPr kumimoji="1" lang="ko-KR" altLang="en-US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가지</a:t>
            </a:r>
            <a:endParaRPr kumimoji="1" lang="en-US" altLang="ko-KR" sz="2500" b="1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33900B7-8A42-4F5B-BD2A-71EAFCB447EF}"/>
              </a:ext>
            </a:extLst>
          </p:cNvPr>
          <p:cNvCxnSpPr>
            <a:cxnSpLocks/>
          </p:cNvCxnSpPr>
          <p:nvPr/>
        </p:nvCxnSpPr>
        <p:spPr>
          <a:xfrm>
            <a:off x="4994062" y="4004840"/>
            <a:ext cx="14993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607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406BFA2-D3CD-432E-82D9-8C7181F8F351}"/>
              </a:ext>
            </a:extLst>
          </p:cNvPr>
          <p:cNvSpPr/>
          <p:nvPr/>
        </p:nvSpPr>
        <p:spPr>
          <a:xfrm>
            <a:off x="1006771" y="712382"/>
            <a:ext cx="5949614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2. 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 속도 개선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FCCD88-A127-4733-8401-13B1FC67B1C5}"/>
              </a:ext>
            </a:extLst>
          </p:cNvPr>
          <p:cNvSpPr txBox="1"/>
          <p:nvPr/>
        </p:nvSpPr>
        <p:spPr>
          <a:xfrm>
            <a:off x="2734112" y="1637777"/>
            <a:ext cx="6718762" cy="695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dict 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형태로 </a:t>
            </a: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key : value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로 </a:t>
            </a: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Option 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설정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10" name="그림 9" descr="화면, 테이블, 방이(가) 표시된 사진&#10;&#10;자동 생성된 설명">
            <a:extLst>
              <a:ext uri="{FF2B5EF4-FFF2-40B4-BE49-F238E27FC236}">
                <a16:creationId xmlns:a16="http://schemas.microsoft.com/office/drawing/2014/main" id="{E957A483-FE90-4975-A757-71534BDCC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056" y="2600038"/>
            <a:ext cx="623887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90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406BFA2-D3CD-432E-82D9-8C7181F8F351}"/>
              </a:ext>
            </a:extLst>
          </p:cNvPr>
          <p:cNvSpPr/>
          <p:nvPr/>
        </p:nvSpPr>
        <p:spPr>
          <a:xfrm>
            <a:off x="1006771" y="712382"/>
            <a:ext cx="5949614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2. 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 속도 개선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FCCD88-A127-4733-8401-13B1FC67B1C5}"/>
              </a:ext>
            </a:extLst>
          </p:cNvPr>
          <p:cNvSpPr txBox="1"/>
          <p:nvPr/>
        </p:nvSpPr>
        <p:spPr>
          <a:xfrm>
            <a:off x="1772464" y="1672721"/>
            <a:ext cx="8419164" cy="695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자동 로그인 </a:t>
            </a: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(ID : goka2052 / PW : 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인스타</a:t>
            </a: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2052)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4" name="그림 3" descr="검은색, 화면, 앉아있는, 모니터이(가) 표시된 사진&#10;&#10;자동 생성된 설명">
            <a:extLst>
              <a:ext uri="{FF2B5EF4-FFF2-40B4-BE49-F238E27FC236}">
                <a16:creationId xmlns:a16="http://schemas.microsoft.com/office/drawing/2014/main" id="{C1F405AB-7B21-4A76-A458-70F6CA05AE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678" y="2792248"/>
            <a:ext cx="9381632" cy="183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33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7" name="그림 6" descr="개체, 시계, 공이(가) 표시된 사진&#10;&#10;자동 생성된 설명">
            <a:extLst>
              <a:ext uri="{FF2B5EF4-FFF2-40B4-BE49-F238E27FC236}">
                <a16:creationId xmlns:a16="http://schemas.microsoft.com/office/drawing/2014/main" id="{E54D061F-D604-4C3C-8F65-ECED2F079A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704" y="3028234"/>
            <a:ext cx="7975574" cy="11443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8FB1AB-4FBC-43A2-8BE2-CEF3E46DDDCC}"/>
              </a:ext>
            </a:extLst>
          </p:cNvPr>
          <p:cNvSpPr txBox="1"/>
          <p:nvPr/>
        </p:nvSpPr>
        <p:spPr>
          <a:xfrm>
            <a:off x="4070341" y="1768699"/>
            <a:ext cx="4046301" cy="695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headless -&gt; 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속도 개선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70ED4CC-6775-495E-8AF1-F5BF33B545B4}"/>
              </a:ext>
            </a:extLst>
          </p:cNvPr>
          <p:cNvSpPr/>
          <p:nvPr/>
        </p:nvSpPr>
        <p:spPr>
          <a:xfrm>
            <a:off x="1006771" y="712382"/>
            <a:ext cx="5949614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2. 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 속도 개선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51482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191BCFF-5E2C-47AC-8022-DC72DC863164}"/>
              </a:ext>
            </a:extLst>
          </p:cNvPr>
          <p:cNvSpPr/>
          <p:nvPr/>
        </p:nvSpPr>
        <p:spPr>
          <a:xfrm>
            <a:off x="763705" y="712382"/>
            <a:ext cx="5926462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2. </a:t>
            </a:r>
            <a:r>
              <a:rPr lang="ko-KR" altLang="en-US" sz="400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속도 개선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FA6D00-F8C2-407E-BA5E-2A7BBC97168B}"/>
              </a:ext>
            </a:extLst>
          </p:cNvPr>
          <p:cNvSpPr txBox="1"/>
          <p:nvPr/>
        </p:nvSpPr>
        <p:spPr>
          <a:xfrm>
            <a:off x="5164393" y="3081212"/>
            <a:ext cx="1858201" cy="695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시연 영상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9298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pic>
        <p:nvPicPr>
          <p:cNvPr id="7" name="그림 6" descr="사진, 다른, 표시중, 표시이(가) 표시된 사진&#10;&#10;자동 생성된 설명">
            <a:extLst>
              <a:ext uri="{FF2B5EF4-FFF2-40B4-BE49-F238E27FC236}">
                <a16:creationId xmlns:a16="http://schemas.microsoft.com/office/drawing/2014/main" id="{51A84E3C-C48D-4C85-928F-84D9A3812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769" y="574431"/>
            <a:ext cx="3209785" cy="57091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CCD8E8-A01E-47F3-9014-F473497A9FF8}"/>
              </a:ext>
            </a:extLst>
          </p:cNvPr>
          <p:cNvSpPr txBox="1"/>
          <p:nvPr/>
        </p:nvSpPr>
        <p:spPr>
          <a:xfrm>
            <a:off x="1242839" y="2337999"/>
            <a:ext cx="62392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#</a:t>
            </a:r>
            <a:r>
              <a:rPr lang="ko-KR" altLang="en-US" sz="2800" dirty="0"/>
              <a:t>음식으로 검색하면</a:t>
            </a:r>
            <a:r>
              <a:rPr lang="en-US" altLang="ko-KR" sz="2800" dirty="0"/>
              <a:t> </a:t>
            </a:r>
            <a:r>
              <a:rPr lang="ko-KR" altLang="en-US" sz="2800" dirty="0"/>
              <a:t>음식도 나오지만 음식이 아닌 사진도 나옴</a:t>
            </a:r>
            <a:endParaRPr lang="en-US" altLang="ko-KR" sz="2800" dirty="0"/>
          </a:p>
          <a:p>
            <a:pPr marL="457200" indent="-457200">
              <a:buFont typeface="Wingdings" panose="05000000000000000000" pitchFamily="2" charset="2"/>
              <a:buChar char="à"/>
            </a:pPr>
            <a:r>
              <a:rPr lang="ko-KR" altLang="en-US" sz="2800" dirty="0">
                <a:sym typeface="Wingdings" panose="05000000000000000000" pitchFamily="2" charset="2"/>
              </a:rPr>
              <a:t>대량으로 게시글을 긁어 올 시    하나하나 삭제하기는 무리이므로</a:t>
            </a:r>
            <a:r>
              <a:rPr lang="en-US" altLang="ko-KR" sz="2800" dirty="0">
                <a:sym typeface="Wingdings" panose="05000000000000000000" pitchFamily="2" charset="2"/>
              </a:rPr>
              <a:t> yolo</a:t>
            </a:r>
            <a:r>
              <a:rPr lang="ko-KR" altLang="en-US" sz="2800" dirty="0">
                <a:sym typeface="Wingdings" panose="05000000000000000000" pitchFamily="2" charset="2"/>
              </a:rPr>
              <a:t> </a:t>
            </a:r>
            <a:r>
              <a:rPr lang="en-US" altLang="ko-KR" sz="2800" dirty="0">
                <a:sym typeface="Wingdings" panose="05000000000000000000" pitchFamily="2" charset="2"/>
              </a:rPr>
              <a:t>v3</a:t>
            </a:r>
            <a:r>
              <a:rPr lang="ko-KR" altLang="en-US" sz="2800" dirty="0">
                <a:sym typeface="Wingdings" panose="05000000000000000000" pitchFamily="2" charset="2"/>
              </a:rPr>
              <a:t>를 사용해 음식이 아닌    사진들을 구별하기로 함</a:t>
            </a:r>
            <a:r>
              <a:rPr lang="ko-KR" altLang="en-US" sz="2800" dirty="0"/>
              <a:t> 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F90ADF56-5F63-4F37-B2AB-A651505FE5A3}"/>
              </a:ext>
            </a:extLst>
          </p:cNvPr>
          <p:cNvSpPr/>
          <p:nvPr/>
        </p:nvSpPr>
        <p:spPr>
          <a:xfrm>
            <a:off x="9425354" y="1758462"/>
            <a:ext cx="257908" cy="2696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619B68B-7EC0-438B-BEEA-F0877E89B121}"/>
              </a:ext>
            </a:extLst>
          </p:cNvPr>
          <p:cNvSpPr/>
          <p:nvPr/>
        </p:nvSpPr>
        <p:spPr>
          <a:xfrm>
            <a:off x="8522677" y="1758462"/>
            <a:ext cx="164123" cy="2696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AC4FB26-1AF2-4159-A8B0-904E3EBC504A}"/>
              </a:ext>
            </a:extLst>
          </p:cNvPr>
          <p:cNvSpPr/>
          <p:nvPr/>
        </p:nvSpPr>
        <p:spPr>
          <a:xfrm>
            <a:off x="8458199" y="4872092"/>
            <a:ext cx="293077" cy="3199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8062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1280</TotalTime>
  <Words>424</Words>
  <Application>Microsoft Office PowerPoint</Application>
  <PresentationFormat>와이드스크린</PresentationFormat>
  <Paragraphs>79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Wingdings</vt:lpstr>
      <vt:lpstr>맑은 고딕</vt:lpstr>
      <vt:lpstr>NanumBarunGothic</vt:lpstr>
      <vt:lpstr>210 맨발의청춘 B</vt:lpstr>
      <vt:lpstr>210 맨발의청춘 L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qudwns2052@gmail.com</dc:creator>
  <cp:lastModifiedBy>최병준</cp:lastModifiedBy>
  <cp:revision>73</cp:revision>
  <dcterms:created xsi:type="dcterms:W3CDTF">2019-05-19T08:25:54Z</dcterms:created>
  <dcterms:modified xsi:type="dcterms:W3CDTF">2020-02-16T11:51:48Z</dcterms:modified>
</cp:coreProperties>
</file>

<file path=docProps/thumbnail.jpeg>
</file>